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1887200" cy="7772400"/>
  <p:notesSz cx="7086600" cy="11768138"/>
  <p:defaultTextStyle>
    <a:defPPr>
      <a:defRPr lang="en-US"/>
    </a:defPPr>
    <a:lvl1pPr marL="0" algn="l" defTabSz="11233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61670" algn="l" defTabSz="11233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23340" algn="l" defTabSz="11233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85011" algn="l" defTabSz="11233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46681" algn="l" defTabSz="11233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808351" algn="l" defTabSz="11233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70021" algn="l" defTabSz="11233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31691" algn="l" defTabSz="11233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93362" algn="l" defTabSz="11233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34" y="1020"/>
      </p:cViewPr>
      <p:guideLst>
        <p:guide orient="horz" pos="2448"/>
        <p:guide pos="37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414482"/>
            <a:ext cx="1010412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4404360"/>
            <a:ext cx="832104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1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3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5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46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08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0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1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93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2FAF-7766-4DB1-B754-D07E931A734B}" type="datetimeFigureOut">
              <a:rPr lang="en-US" smtClean="0"/>
              <a:pPr/>
              <a:t>2/18/2015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7100-BF6E-4321-A627-A3C065D65D11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2FAF-7766-4DB1-B754-D07E931A734B}" type="datetimeFigureOut">
              <a:rPr lang="en-US" smtClean="0"/>
              <a:pPr/>
              <a:t>2/18/2015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7100-BF6E-4321-A627-A3C065D65D11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204100" y="352637"/>
            <a:ext cx="3477418" cy="7516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843" y="352637"/>
            <a:ext cx="10234137" cy="7516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2FAF-7766-4DB1-B754-D07E931A734B}" type="datetimeFigureOut">
              <a:rPr lang="en-US" smtClean="0"/>
              <a:pPr/>
              <a:t>2/18/2015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7100-BF6E-4321-A627-A3C065D65D11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2FAF-7766-4DB1-B754-D07E931A734B}" type="datetimeFigureOut">
              <a:rPr lang="en-US" smtClean="0"/>
              <a:pPr/>
              <a:t>2/18/2015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7100-BF6E-4321-A627-A3C065D65D11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4994487"/>
            <a:ext cx="10104120" cy="1543685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3294275"/>
            <a:ext cx="10104120" cy="1700212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6167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233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8501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4668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083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7002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316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9336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2FAF-7766-4DB1-B754-D07E931A734B}" type="datetimeFigureOut">
              <a:rPr lang="en-US" smtClean="0"/>
              <a:pPr/>
              <a:t>2/18/2015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7100-BF6E-4321-A627-A3C065D65D11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1843" y="2054648"/>
            <a:ext cx="6855778" cy="581490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25740" y="2054648"/>
            <a:ext cx="6855778" cy="581490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2FAF-7766-4DB1-B754-D07E931A734B}" type="datetimeFigureOut">
              <a:rPr lang="en-US" smtClean="0"/>
              <a:pPr/>
              <a:t>2/18/2015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7100-BF6E-4321-A627-A3C065D65D11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311256"/>
            <a:ext cx="1069848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739795"/>
            <a:ext cx="5252244" cy="72506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61670" indent="0">
              <a:buNone/>
              <a:defRPr sz="2500" b="1"/>
            </a:lvl2pPr>
            <a:lvl3pPr marL="1123340" indent="0">
              <a:buNone/>
              <a:defRPr sz="2200" b="1"/>
            </a:lvl3pPr>
            <a:lvl4pPr marL="1685011" indent="0">
              <a:buNone/>
              <a:defRPr sz="2000" b="1"/>
            </a:lvl4pPr>
            <a:lvl5pPr marL="2246681" indent="0">
              <a:buNone/>
              <a:defRPr sz="2000" b="1"/>
            </a:lvl5pPr>
            <a:lvl6pPr marL="2808351" indent="0">
              <a:buNone/>
              <a:defRPr sz="2000" b="1"/>
            </a:lvl6pPr>
            <a:lvl7pPr marL="3370021" indent="0">
              <a:buNone/>
              <a:defRPr sz="2000" b="1"/>
            </a:lvl7pPr>
            <a:lvl8pPr marL="3931691" indent="0">
              <a:buNone/>
              <a:defRPr sz="2000" b="1"/>
            </a:lvl8pPr>
            <a:lvl9pPr marL="4493362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2464859"/>
            <a:ext cx="5252244" cy="447812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3" y="1739795"/>
            <a:ext cx="5254308" cy="72506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61670" indent="0">
              <a:buNone/>
              <a:defRPr sz="2500" b="1"/>
            </a:lvl2pPr>
            <a:lvl3pPr marL="1123340" indent="0">
              <a:buNone/>
              <a:defRPr sz="2200" b="1"/>
            </a:lvl3pPr>
            <a:lvl4pPr marL="1685011" indent="0">
              <a:buNone/>
              <a:defRPr sz="2000" b="1"/>
            </a:lvl4pPr>
            <a:lvl5pPr marL="2246681" indent="0">
              <a:buNone/>
              <a:defRPr sz="2000" b="1"/>
            </a:lvl5pPr>
            <a:lvl6pPr marL="2808351" indent="0">
              <a:buNone/>
              <a:defRPr sz="2000" b="1"/>
            </a:lvl6pPr>
            <a:lvl7pPr marL="3370021" indent="0">
              <a:buNone/>
              <a:defRPr sz="2000" b="1"/>
            </a:lvl7pPr>
            <a:lvl8pPr marL="3931691" indent="0">
              <a:buNone/>
              <a:defRPr sz="2000" b="1"/>
            </a:lvl8pPr>
            <a:lvl9pPr marL="4493362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3" y="2464859"/>
            <a:ext cx="5254308" cy="447812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2FAF-7766-4DB1-B754-D07E931A734B}" type="datetimeFigureOut">
              <a:rPr lang="en-US" smtClean="0"/>
              <a:pPr/>
              <a:t>2/18/2015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7100-BF6E-4321-A627-A3C065D65D11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2FAF-7766-4DB1-B754-D07E931A734B}" type="datetimeFigureOut">
              <a:rPr lang="en-US" smtClean="0"/>
              <a:pPr/>
              <a:t>2/18/2015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7100-BF6E-4321-A627-A3C065D65D11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2FAF-7766-4DB1-B754-D07E931A734B}" type="datetimeFigureOut">
              <a:rPr lang="en-US" smtClean="0"/>
              <a:pPr/>
              <a:t>2/18/2015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7100-BF6E-4321-A627-A3C065D65D11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1" y="309457"/>
            <a:ext cx="3910807" cy="1316990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5" y="309457"/>
            <a:ext cx="6645275" cy="663352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1" y="1626447"/>
            <a:ext cx="3910807" cy="5316538"/>
          </a:xfrm>
        </p:spPr>
        <p:txBody>
          <a:bodyPr/>
          <a:lstStyle>
            <a:lvl1pPr marL="0" indent="0">
              <a:buNone/>
              <a:defRPr sz="1700"/>
            </a:lvl1pPr>
            <a:lvl2pPr marL="561670" indent="0">
              <a:buNone/>
              <a:defRPr sz="1500"/>
            </a:lvl2pPr>
            <a:lvl3pPr marL="1123340" indent="0">
              <a:buNone/>
              <a:defRPr sz="1200"/>
            </a:lvl3pPr>
            <a:lvl4pPr marL="1685011" indent="0">
              <a:buNone/>
              <a:defRPr sz="1100"/>
            </a:lvl4pPr>
            <a:lvl5pPr marL="2246681" indent="0">
              <a:buNone/>
              <a:defRPr sz="1100"/>
            </a:lvl5pPr>
            <a:lvl6pPr marL="2808351" indent="0">
              <a:buNone/>
              <a:defRPr sz="1100"/>
            </a:lvl6pPr>
            <a:lvl7pPr marL="3370021" indent="0">
              <a:buNone/>
              <a:defRPr sz="1100"/>
            </a:lvl7pPr>
            <a:lvl8pPr marL="3931691" indent="0">
              <a:buNone/>
              <a:defRPr sz="1100"/>
            </a:lvl8pPr>
            <a:lvl9pPr marL="4493362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2FAF-7766-4DB1-B754-D07E931A734B}" type="datetimeFigureOut">
              <a:rPr lang="en-US" smtClean="0"/>
              <a:pPr/>
              <a:t>2/18/2015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7100-BF6E-4321-A627-A3C065D65D11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4" y="5440680"/>
            <a:ext cx="7132320" cy="642303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4" y="694478"/>
            <a:ext cx="7132320" cy="4663440"/>
          </a:xfrm>
        </p:spPr>
        <p:txBody>
          <a:bodyPr/>
          <a:lstStyle>
            <a:lvl1pPr marL="0" indent="0">
              <a:buNone/>
              <a:defRPr sz="3900"/>
            </a:lvl1pPr>
            <a:lvl2pPr marL="561670" indent="0">
              <a:buNone/>
              <a:defRPr sz="3400"/>
            </a:lvl2pPr>
            <a:lvl3pPr marL="1123340" indent="0">
              <a:buNone/>
              <a:defRPr sz="2900"/>
            </a:lvl3pPr>
            <a:lvl4pPr marL="1685011" indent="0">
              <a:buNone/>
              <a:defRPr sz="2500"/>
            </a:lvl4pPr>
            <a:lvl5pPr marL="2246681" indent="0">
              <a:buNone/>
              <a:defRPr sz="2500"/>
            </a:lvl5pPr>
            <a:lvl6pPr marL="2808351" indent="0">
              <a:buNone/>
              <a:defRPr sz="2500"/>
            </a:lvl6pPr>
            <a:lvl7pPr marL="3370021" indent="0">
              <a:buNone/>
              <a:defRPr sz="2500"/>
            </a:lvl7pPr>
            <a:lvl8pPr marL="3931691" indent="0">
              <a:buNone/>
              <a:defRPr sz="2500"/>
            </a:lvl8pPr>
            <a:lvl9pPr marL="4493362" indent="0">
              <a:buNone/>
              <a:defRPr sz="25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4" y="6082983"/>
            <a:ext cx="7132320" cy="912177"/>
          </a:xfrm>
        </p:spPr>
        <p:txBody>
          <a:bodyPr/>
          <a:lstStyle>
            <a:lvl1pPr marL="0" indent="0">
              <a:buNone/>
              <a:defRPr sz="1700"/>
            </a:lvl1pPr>
            <a:lvl2pPr marL="561670" indent="0">
              <a:buNone/>
              <a:defRPr sz="1500"/>
            </a:lvl2pPr>
            <a:lvl3pPr marL="1123340" indent="0">
              <a:buNone/>
              <a:defRPr sz="1200"/>
            </a:lvl3pPr>
            <a:lvl4pPr marL="1685011" indent="0">
              <a:buNone/>
              <a:defRPr sz="1100"/>
            </a:lvl4pPr>
            <a:lvl5pPr marL="2246681" indent="0">
              <a:buNone/>
              <a:defRPr sz="1100"/>
            </a:lvl5pPr>
            <a:lvl6pPr marL="2808351" indent="0">
              <a:buNone/>
              <a:defRPr sz="1100"/>
            </a:lvl6pPr>
            <a:lvl7pPr marL="3370021" indent="0">
              <a:buNone/>
              <a:defRPr sz="1100"/>
            </a:lvl7pPr>
            <a:lvl8pPr marL="3931691" indent="0">
              <a:buNone/>
              <a:defRPr sz="1100"/>
            </a:lvl8pPr>
            <a:lvl9pPr marL="4493362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2FAF-7766-4DB1-B754-D07E931A734B}" type="datetimeFigureOut">
              <a:rPr lang="en-US" smtClean="0"/>
              <a:pPr/>
              <a:t>2/18/2015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7100-BF6E-4321-A627-A3C065D65D11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360" y="311256"/>
            <a:ext cx="10698480" cy="1295400"/>
          </a:xfrm>
          <a:prstGeom prst="rect">
            <a:avLst/>
          </a:prstGeom>
        </p:spPr>
        <p:txBody>
          <a:bodyPr vert="horz" lIns="112334" tIns="56167" rIns="112334" bIns="5616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813560"/>
            <a:ext cx="10698480" cy="5129425"/>
          </a:xfrm>
          <a:prstGeom prst="rect">
            <a:avLst/>
          </a:prstGeom>
        </p:spPr>
        <p:txBody>
          <a:bodyPr vert="horz" lIns="112334" tIns="56167" rIns="112334" bIns="561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360" y="7203864"/>
            <a:ext cx="2773680" cy="413808"/>
          </a:xfrm>
          <a:prstGeom prst="rect">
            <a:avLst/>
          </a:prstGeom>
        </p:spPr>
        <p:txBody>
          <a:bodyPr vert="horz" lIns="112334" tIns="56167" rIns="112334" bIns="56167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92FAF-7766-4DB1-B754-D07E931A734B}" type="datetimeFigureOut">
              <a:rPr lang="en-US" smtClean="0"/>
              <a:pPr/>
              <a:t>2/18/2015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1460" y="7203864"/>
            <a:ext cx="3764280" cy="413808"/>
          </a:xfrm>
          <a:prstGeom prst="rect">
            <a:avLst/>
          </a:prstGeom>
        </p:spPr>
        <p:txBody>
          <a:bodyPr vert="horz" lIns="112334" tIns="56167" rIns="112334" bIns="56167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7203864"/>
            <a:ext cx="2773680" cy="413808"/>
          </a:xfrm>
          <a:prstGeom prst="rect">
            <a:avLst/>
          </a:prstGeom>
        </p:spPr>
        <p:txBody>
          <a:bodyPr vert="horz" lIns="112334" tIns="56167" rIns="112334" bIns="56167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47100-BF6E-4321-A627-A3C065D65D11}" type="slidenum">
              <a:rPr lang="en-PH" smtClean="0"/>
              <a:pPr/>
              <a:t>‹#›</a:t>
            </a:fld>
            <a:endParaRPr lang="en-P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2334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1253" indent="-421253" algn="l" defTabSz="1123340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12714" indent="-351044" algn="l" defTabSz="1123340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404176" indent="-280835" algn="l" defTabSz="112334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65846" indent="-280835" algn="l" defTabSz="1123340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27516" indent="-280835" algn="l" defTabSz="1123340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089186" indent="-280835" algn="l" defTabSz="1123340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650856" indent="-280835" algn="l" defTabSz="1123340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12527" indent="-280835" algn="l" defTabSz="1123340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774197" indent="-280835" algn="l" defTabSz="1123340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33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61670" algn="l" defTabSz="11233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340" algn="l" defTabSz="11233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85011" algn="l" defTabSz="11233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6681" algn="l" defTabSz="11233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8351" algn="l" defTabSz="11233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70021" algn="l" defTabSz="11233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31691" algn="l" defTabSz="11233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93362" algn="l" defTabSz="11233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/>
          <p:cNvSpPr txBox="1"/>
          <p:nvPr/>
        </p:nvSpPr>
        <p:spPr>
          <a:xfrm>
            <a:off x="543476" y="1066805"/>
            <a:ext cx="1720752" cy="5721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Ruben F. </a:t>
            </a:r>
            <a:r>
              <a:rPr lang="en-US" sz="1200" b="1" dirty="0" err="1">
                <a:ea typeface="Calibri"/>
                <a:cs typeface="Times New Roman"/>
              </a:rPr>
              <a:t>Bernardez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CHAIRMAN-BOARD OF DIRECTOR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5" name="Text Box 10"/>
          <p:cNvSpPr txBox="1"/>
          <p:nvPr/>
        </p:nvSpPr>
        <p:spPr>
          <a:xfrm>
            <a:off x="2334989" y="1066805"/>
            <a:ext cx="1714519" cy="5721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Gene Bede G. </a:t>
            </a:r>
            <a:r>
              <a:rPr lang="en-US" sz="1200" b="1" dirty="0" err="1">
                <a:ea typeface="Calibri"/>
                <a:cs typeface="Times New Roman"/>
              </a:rPr>
              <a:t>Barbero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VICE CHAIRMAN-BOARD OF DIRECTOR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6" name="Text Box 11"/>
          <p:cNvSpPr txBox="1"/>
          <p:nvPr/>
        </p:nvSpPr>
        <p:spPr>
          <a:xfrm>
            <a:off x="4142154" y="1066805"/>
            <a:ext cx="1730691" cy="5721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Johann V. Go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SECRETARY-BOARD OF DIRECTOR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7" name="Text Box 12"/>
          <p:cNvSpPr txBox="1"/>
          <p:nvPr/>
        </p:nvSpPr>
        <p:spPr>
          <a:xfrm>
            <a:off x="5943600" y="1066805"/>
            <a:ext cx="1719400" cy="5721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>
                <a:ea typeface="Calibri"/>
                <a:cs typeface="Times New Roman"/>
              </a:rPr>
              <a:t>Tronaida</a:t>
            </a:r>
            <a:r>
              <a:rPr lang="en-US" sz="1200" b="1" dirty="0">
                <a:ea typeface="Calibri"/>
                <a:cs typeface="Times New Roman"/>
              </a:rPr>
              <a:t> B. </a:t>
            </a:r>
            <a:r>
              <a:rPr lang="en-US" sz="1200" b="1" dirty="0" err="1">
                <a:ea typeface="Calibri"/>
                <a:cs typeface="Times New Roman"/>
              </a:rPr>
              <a:t>Bañez</a:t>
            </a:r>
            <a:endParaRPr lang="en-US" sz="1200" b="1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MEMBER-BOARD OF DIRECTOR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8" name="Text Box 13"/>
          <p:cNvSpPr txBox="1"/>
          <p:nvPr/>
        </p:nvSpPr>
        <p:spPr>
          <a:xfrm>
            <a:off x="7727020" y="1066805"/>
            <a:ext cx="1669838" cy="5721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Ma. </a:t>
            </a:r>
            <a:r>
              <a:rPr lang="en-US" sz="1200" b="1" dirty="0" err="1">
                <a:ea typeface="Calibri"/>
                <a:cs typeface="Times New Roman"/>
              </a:rPr>
              <a:t>Divina</a:t>
            </a:r>
            <a:r>
              <a:rPr lang="en-US" sz="1200" b="1" dirty="0">
                <a:ea typeface="Calibri"/>
                <a:cs typeface="Times New Roman"/>
              </a:rPr>
              <a:t> G. </a:t>
            </a:r>
            <a:r>
              <a:rPr lang="en-US" sz="1200" b="1" dirty="0" err="1">
                <a:ea typeface="Calibri"/>
                <a:cs typeface="Times New Roman"/>
              </a:rPr>
              <a:t>Dumlao</a:t>
            </a:r>
            <a:endParaRPr lang="en-US" sz="11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MEMBER-BOARD OF DIRECTOR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9" name="Text Box 14"/>
          <p:cNvSpPr txBox="1"/>
          <p:nvPr/>
        </p:nvSpPr>
        <p:spPr>
          <a:xfrm>
            <a:off x="4771666" y="1868022"/>
            <a:ext cx="1869722" cy="5721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>
                <a:ea typeface="Calibri"/>
                <a:cs typeface="Times New Roman"/>
              </a:rPr>
              <a:t>Leanida</a:t>
            </a:r>
            <a:r>
              <a:rPr lang="en-US" sz="1200" b="1" dirty="0">
                <a:ea typeface="Calibri"/>
                <a:cs typeface="Times New Roman"/>
              </a:rPr>
              <a:t> A. </a:t>
            </a:r>
            <a:r>
              <a:rPr lang="en-US" sz="1200" b="1" dirty="0" err="1">
                <a:ea typeface="Calibri"/>
                <a:cs typeface="Times New Roman"/>
              </a:rPr>
              <a:t>Balbin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GENERAL MANAGER C</a:t>
            </a:r>
            <a:endParaRPr lang="en-US" sz="1200" dirty="0">
              <a:ea typeface="Calibri"/>
              <a:cs typeface="Times New Roman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5706530" y="1721081"/>
            <a:ext cx="2100" cy="1601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9" idx="3"/>
            <a:endCxn id="12" idx="1"/>
          </p:cNvCxnSpPr>
          <p:nvPr/>
        </p:nvCxnSpPr>
        <p:spPr>
          <a:xfrm flipV="1">
            <a:off x="6641386" y="2154089"/>
            <a:ext cx="1637201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18"/>
          <p:cNvSpPr txBox="1"/>
          <p:nvPr/>
        </p:nvSpPr>
        <p:spPr>
          <a:xfrm>
            <a:off x="8278586" y="1868021"/>
            <a:ext cx="1885150" cy="5721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 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LEGAL COUNCEL</a:t>
            </a:r>
            <a:endParaRPr lang="en-US" sz="1200" dirty="0">
              <a:ea typeface="Calibri"/>
              <a:cs typeface="Times New Roman"/>
            </a:endParaRPr>
          </a:p>
        </p:txBody>
      </p:sp>
      <p:cxnSp>
        <p:nvCxnSpPr>
          <p:cNvPr id="13" name="Straight Connector 12"/>
          <p:cNvCxnSpPr>
            <a:stCxn id="9" idx="2"/>
            <a:endCxn id="34" idx="0"/>
          </p:cNvCxnSpPr>
          <p:nvPr/>
        </p:nvCxnSpPr>
        <p:spPr>
          <a:xfrm>
            <a:off x="5706530" y="2440153"/>
            <a:ext cx="3374" cy="215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21"/>
          <p:cNvCxnSpPr>
            <a:stCxn id="18" idx="1"/>
            <a:endCxn id="9" idx="1"/>
          </p:cNvCxnSpPr>
          <p:nvPr/>
        </p:nvCxnSpPr>
        <p:spPr>
          <a:xfrm rot="10800000" flipH="1">
            <a:off x="544829" y="2154089"/>
            <a:ext cx="4226837" cy="3046244"/>
          </a:xfrm>
          <a:prstGeom prst="bentConnector3">
            <a:avLst>
              <a:gd name="adj1" fmla="val -540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23"/>
          <p:cNvSpPr txBox="1"/>
          <p:nvPr/>
        </p:nvSpPr>
        <p:spPr>
          <a:xfrm>
            <a:off x="542113" y="2856866"/>
            <a:ext cx="1722117" cy="5721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Vacant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100" b="1" dirty="0">
                <a:ea typeface="Calibri"/>
                <a:cs typeface="Times New Roman"/>
              </a:rPr>
              <a:t>TECHNICAL ASSISTANT B</a:t>
            </a:r>
            <a:endParaRPr lang="en-US" sz="1100" dirty="0">
              <a:ea typeface="Calibri"/>
              <a:cs typeface="Times New Roman"/>
            </a:endParaRPr>
          </a:p>
        </p:txBody>
      </p:sp>
      <p:sp>
        <p:nvSpPr>
          <p:cNvPr id="16" name="Text Box 25"/>
          <p:cNvSpPr txBox="1"/>
          <p:nvPr/>
        </p:nvSpPr>
        <p:spPr>
          <a:xfrm>
            <a:off x="543476" y="3542666"/>
            <a:ext cx="1720755" cy="5721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 smtClean="0">
                <a:ea typeface="Calibri"/>
                <a:cs typeface="Times New Roman"/>
              </a:rPr>
              <a:t>Abeth</a:t>
            </a:r>
            <a:r>
              <a:rPr lang="en-US" sz="1200" b="1" dirty="0" smtClean="0">
                <a:ea typeface="Calibri"/>
                <a:cs typeface="Times New Roman"/>
              </a:rPr>
              <a:t> Jose B. Barba</a:t>
            </a:r>
            <a:endParaRPr lang="en-US" sz="1200" b="1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EXECUTIVE ASSISTANT C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17" name="Text Box 26"/>
          <p:cNvSpPr txBox="1"/>
          <p:nvPr/>
        </p:nvSpPr>
        <p:spPr>
          <a:xfrm>
            <a:off x="542119" y="4228466"/>
            <a:ext cx="1722114" cy="5721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Vacant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CLERK PROCESSOR B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18" name="Text Box 27"/>
          <p:cNvSpPr txBox="1"/>
          <p:nvPr/>
        </p:nvSpPr>
        <p:spPr>
          <a:xfrm>
            <a:off x="544829" y="4914267"/>
            <a:ext cx="1719400" cy="5721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Rogelio L. </a:t>
            </a:r>
            <a:r>
              <a:rPr lang="en-US" sz="1200" b="1" dirty="0" err="1">
                <a:ea typeface="Calibri"/>
                <a:cs typeface="Times New Roman"/>
              </a:rPr>
              <a:t>Astudillo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DRIVER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19" name="Text Box 28"/>
          <p:cNvSpPr txBox="1"/>
          <p:nvPr/>
        </p:nvSpPr>
        <p:spPr>
          <a:xfrm>
            <a:off x="2580088" y="2655636"/>
            <a:ext cx="1862270" cy="5721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smtClean="0">
                <a:ea typeface="Calibri"/>
                <a:cs typeface="Times New Roman"/>
              </a:rPr>
              <a:t>Vacant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ADMINISTRATIVE DIVISION MANAGER C</a:t>
            </a:r>
            <a:endParaRPr lang="en-US" sz="1200" dirty="0">
              <a:ea typeface="Calibri"/>
              <a:cs typeface="Times New Roman"/>
            </a:endParaRPr>
          </a:p>
        </p:txBody>
      </p:sp>
      <p:cxnSp>
        <p:nvCxnSpPr>
          <p:cNvPr id="20" name="Straight Connector 21"/>
          <p:cNvCxnSpPr>
            <a:stCxn id="25" idx="1"/>
            <a:endCxn id="19" idx="1"/>
          </p:cNvCxnSpPr>
          <p:nvPr/>
        </p:nvCxnSpPr>
        <p:spPr>
          <a:xfrm rot="10800000">
            <a:off x="2580091" y="2941703"/>
            <a:ext cx="36438" cy="3518003"/>
          </a:xfrm>
          <a:prstGeom prst="bentConnector3">
            <a:avLst>
              <a:gd name="adj1" fmla="val 70834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30"/>
          <p:cNvSpPr txBox="1"/>
          <p:nvPr/>
        </p:nvSpPr>
        <p:spPr>
          <a:xfrm>
            <a:off x="2595433" y="3392873"/>
            <a:ext cx="1862270" cy="5721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Vacant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INDUSTRIAL RELATION DEVELOPMENT OFFICER A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22" name="Text Box 31"/>
          <p:cNvSpPr txBox="1"/>
          <p:nvPr/>
        </p:nvSpPr>
        <p:spPr>
          <a:xfrm>
            <a:off x="2595433" y="4069952"/>
            <a:ext cx="1862270" cy="5721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Julius D. P. </a:t>
            </a:r>
            <a:r>
              <a:rPr lang="en-US" sz="1200" b="1" dirty="0" err="1">
                <a:ea typeface="Calibri"/>
                <a:cs typeface="Times New Roman"/>
              </a:rPr>
              <a:t>Dayag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ADMINISTRATION SERVICES ASSISTANT B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23" name="Text Box 32"/>
          <p:cNvSpPr txBox="1"/>
          <p:nvPr/>
        </p:nvSpPr>
        <p:spPr>
          <a:xfrm>
            <a:off x="2590819" y="4791209"/>
            <a:ext cx="1862270" cy="5721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 smtClean="0">
                <a:ea typeface="Calibri"/>
                <a:cs typeface="Times New Roman"/>
              </a:rPr>
              <a:t>Usman</a:t>
            </a:r>
            <a:r>
              <a:rPr lang="en-US" sz="1200" b="1" dirty="0" smtClean="0">
                <a:ea typeface="Calibri"/>
                <a:cs typeface="Times New Roman"/>
              </a:rPr>
              <a:t> Joel B. </a:t>
            </a:r>
            <a:r>
              <a:rPr lang="en-US" sz="1200" b="1" dirty="0" err="1" smtClean="0">
                <a:ea typeface="Calibri"/>
                <a:cs typeface="Times New Roman"/>
              </a:rPr>
              <a:t>Astudillo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STOREKEEPER B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24" name="Text Box 33"/>
          <p:cNvSpPr txBox="1"/>
          <p:nvPr/>
        </p:nvSpPr>
        <p:spPr>
          <a:xfrm>
            <a:off x="2595432" y="5466774"/>
            <a:ext cx="1862270" cy="566914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 smtClean="0">
                <a:ea typeface="Calibri"/>
                <a:cs typeface="Times New Roman"/>
              </a:rPr>
              <a:t>Mapet</a:t>
            </a:r>
            <a:r>
              <a:rPr lang="en-US" sz="1200" b="1" dirty="0" smtClean="0">
                <a:ea typeface="Calibri"/>
                <a:cs typeface="Times New Roman"/>
              </a:rPr>
              <a:t> Rose C. </a:t>
            </a:r>
            <a:r>
              <a:rPr lang="en-US" sz="1200" b="1" dirty="0" err="1" smtClean="0">
                <a:ea typeface="Calibri"/>
                <a:cs typeface="Times New Roman"/>
              </a:rPr>
              <a:t>Bargas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RECORDS ASSISTANT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25" name="Text Box 34"/>
          <p:cNvSpPr txBox="1"/>
          <p:nvPr/>
        </p:nvSpPr>
        <p:spPr>
          <a:xfrm>
            <a:off x="2616527" y="6170501"/>
            <a:ext cx="1862270" cy="57841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Vacant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UTILITY WORKER B</a:t>
            </a:r>
            <a:endParaRPr lang="en-US" sz="1200" dirty="0">
              <a:ea typeface="Calibri"/>
              <a:cs typeface="Times New Roman"/>
            </a:endParaRPr>
          </a:p>
        </p:txBody>
      </p:sp>
      <p:cxnSp>
        <p:nvCxnSpPr>
          <p:cNvPr id="26" name="Straight Connector 25"/>
          <p:cNvCxnSpPr>
            <a:stCxn id="17" idx="1"/>
          </p:cNvCxnSpPr>
          <p:nvPr/>
        </p:nvCxnSpPr>
        <p:spPr>
          <a:xfrm flipH="1" flipV="1">
            <a:off x="304800" y="4511261"/>
            <a:ext cx="237318" cy="32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4" idx="1"/>
          </p:cNvCxnSpPr>
          <p:nvPr/>
        </p:nvCxnSpPr>
        <p:spPr>
          <a:xfrm flipH="1">
            <a:off x="2354589" y="5750231"/>
            <a:ext cx="240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3" idx="1"/>
          </p:cNvCxnSpPr>
          <p:nvPr/>
        </p:nvCxnSpPr>
        <p:spPr>
          <a:xfrm flipH="1" flipV="1">
            <a:off x="2354592" y="5077276"/>
            <a:ext cx="23622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2" idx="1"/>
          </p:cNvCxnSpPr>
          <p:nvPr/>
        </p:nvCxnSpPr>
        <p:spPr>
          <a:xfrm flipH="1" flipV="1">
            <a:off x="2354592" y="4355668"/>
            <a:ext cx="240842" cy="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1" idx="1"/>
          </p:cNvCxnSpPr>
          <p:nvPr/>
        </p:nvCxnSpPr>
        <p:spPr>
          <a:xfrm flipH="1" flipV="1">
            <a:off x="2354589" y="3678940"/>
            <a:ext cx="240845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6" idx="1"/>
          </p:cNvCxnSpPr>
          <p:nvPr/>
        </p:nvCxnSpPr>
        <p:spPr>
          <a:xfrm flipH="1" flipV="1">
            <a:off x="304801" y="3823660"/>
            <a:ext cx="238675" cy="50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5" idx="1"/>
          </p:cNvCxnSpPr>
          <p:nvPr/>
        </p:nvCxnSpPr>
        <p:spPr>
          <a:xfrm flipH="1" flipV="1">
            <a:off x="304801" y="3142845"/>
            <a:ext cx="237312" cy="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5" idx="1"/>
          </p:cNvCxnSpPr>
          <p:nvPr/>
        </p:nvCxnSpPr>
        <p:spPr>
          <a:xfrm flipH="1">
            <a:off x="2375682" y="6459707"/>
            <a:ext cx="240845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43"/>
          <p:cNvSpPr txBox="1"/>
          <p:nvPr/>
        </p:nvSpPr>
        <p:spPr>
          <a:xfrm>
            <a:off x="4778414" y="2655636"/>
            <a:ext cx="1862975" cy="5721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>
                <a:ea typeface="Calibri"/>
                <a:cs typeface="Times New Roman"/>
              </a:rPr>
              <a:t>Charo</a:t>
            </a:r>
            <a:r>
              <a:rPr lang="en-US" sz="1200" b="1" dirty="0">
                <a:ea typeface="Calibri"/>
                <a:cs typeface="Times New Roman"/>
              </a:rPr>
              <a:t> Dennis A. Francisco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FINANCE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DIVISION MANAGER C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35" name="Text Box 44"/>
          <p:cNvSpPr txBox="1"/>
          <p:nvPr/>
        </p:nvSpPr>
        <p:spPr>
          <a:xfrm>
            <a:off x="4804063" y="3395819"/>
            <a:ext cx="1873060" cy="5721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b="1" dirty="0">
                <a:ea typeface="Calibri"/>
                <a:cs typeface="Times New Roman"/>
              </a:rPr>
              <a:t>Edgar Phillip T. </a:t>
            </a:r>
            <a:r>
              <a:rPr lang="en-US" sz="1100" b="1" dirty="0" err="1">
                <a:ea typeface="Calibri"/>
                <a:cs typeface="Times New Roman"/>
              </a:rPr>
              <a:t>Castañeda</a:t>
            </a:r>
            <a:endParaRPr lang="en-US" sz="11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CORPORATE BUDGET SPECIALIST A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36" name="Text Box 45"/>
          <p:cNvSpPr txBox="1"/>
          <p:nvPr/>
        </p:nvSpPr>
        <p:spPr>
          <a:xfrm>
            <a:off x="4786949" y="4092024"/>
            <a:ext cx="1879955" cy="54935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Lourdes M. </a:t>
            </a:r>
            <a:r>
              <a:rPr lang="en-US" sz="1200" b="1" dirty="0" err="1">
                <a:ea typeface="Calibri"/>
                <a:cs typeface="Times New Roman"/>
              </a:rPr>
              <a:t>Labuguen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CASHIER C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37" name="Text Box 46"/>
          <p:cNvSpPr txBox="1"/>
          <p:nvPr/>
        </p:nvSpPr>
        <p:spPr>
          <a:xfrm>
            <a:off x="4826910" y="4739360"/>
            <a:ext cx="1873060" cy="623983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>
                <a:ea typeface="Calibri"/>
                <a:cs typeface="Times New Roman"/>
              </a:rPr>
              <a:t>Krisel</a:t>
            </a:r>
            <a:r>
              <a:rPr lang="en-US" sz="1200" b="1" dirty="0">
                <a:ea typeface="Calibri"/>
                <a:cs typeface="Times New Roman"/>
              </a:rPr>
              <a:t> C. </a:t>
            </a:r>
            <a:r>
              <a:rPr lang="en-US" sz="1200" b="1" dirty="0" err="1">
                <a:ea typeface="Calibri"/>
                <a:cs typeface="Times New Roman"/>
              </a:rPr>
              <a:t>Acedo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100" b="1" dirty="0">
                <a:ea typeface="Calibri"/>
                <a:cs typeface="Times New Roman"/>
              </a:rPr>
              <a:t>ACCOUNTING PROCESSOR A</a:t>
            </a:r>
            <a:endParaRPr lang="en-US" sz="1100" dirty="0">
              <a:ea typeface="Calibri"/>
              <a:cs typeface="Times New Roman"/>
            </a:endParaRPr>
          </a:p>
        </p:txBody>
      </p:sp>
      <p:sp>
        <p:nvSpPr>
          <p:cNvPr id="38" name="Text Box 47"/>
          <p:cNvSpPr txBox="1"/>
          <p:nvPr/>
        </p:nvSpPr>
        <p:spPr>
          <a:xfrm>
            <a:off x="4841966" y="5458218"/>
            <a:ext cx="1862266" cy="57297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Vacant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100" b="1" dirty="0">
                <a:ea typeface="Calibri"/>
                <a:cs typeface="Times New Roman"/>
              </a:rPr>
              <a:t>ACCOUNTING PROCESSOR A</a:t>
            </a:r>
            <a:endParaRPr lang="en-US" sz="1100" dirty="0">
              <a:ea typeface="Calibri"/>
              <a:cs typeface="Times New Roman"/>
            </a:endParaRPr>
          </a:p>
        </p:txBody>
      </p:sp>
      <p:sp>
        <p:nvSpPr>
          <p:cNvPr id="39" name="Text Box 48"/>
          <p:cNvSpPr txBox="1"/>
          <p:nvPr/>
        </p:nvSpPr>
        <p:spPr>
          <a:xfrm>
            <a:off x="4841966" y="6155795"/>
            <a:ext cx="1862266" cy="57841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smtClean="0">
                <a:ea typeface="Calibri"/>
                <a:cs typeface="Times New Roman"/>
              </a:rPr>
              <a:t>Joey B. </a:t>
            </a:r>
            <a:r>
              <a:rPr lang="en-US" sz="1200" b="1" dirty="0" err="1" smtClean="0">
                <a:ea typeface="Calibri"/>
                <a:cs typeface="Times New Roman"/>
              </a:rPr>
              <a:t>Festejo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CLERK PROCESSOR B</a:t>
            </a:r>
            <a:endParaRPr lang="en-US" sz="1200" dirty="0">
              <a:ea typeface="Calibri"/>
              <a:cs typeface="Times New Roman"/>
            </a:endParaRPr>
          </a:p>
        </p:txBody>
      </p:sp>
      <p:cxnSp>
        <p:nvCxnSpPr>
          <p:cNvPr id="40" name="Straight Connector 21"/>
          <p:cNvCxnSpPr>
            <a:stCxn id="39" idx="1"/>
            <a:endCxn id="34" idx="1"/>
          </p:cNvCxnSpPr>
          <p:nvPr/>
        </p:nvCxnSpPr>
        <p:spPr>
          <a:xfrm rot="10800000">
            <a:off x="4778413" y="2941705"/>
            <a:ext cx="63552" cy="3503297"/>
          </a:xfrm>
          <a:prstGeom prst="bentConnector3">
            <a:avLst>
              <a:gd name="adj1" fmla="val 3907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8" idx="1"/>
          </p:cNvCxnSpPr>
          <p:nvPr/>
        </p:nvCxnSpPr>
        <p:spPr>
          <a:xfrm flipH="1">
            <a:off x="4594193" y="5744703"/>
            <a:ext cx="2477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5" idx="1"/>
          </p:cNvCxnSpPr>
          <p:nvPr/>
        </p:nvCxnSpPr>
        <p:spPr>
          <a:xfrm flipH="1" flipV="1">
            <a:off x="4592091" y="3681886"/>
            <a:ext cx="21197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6" idx="1"/>
          </p:cNvCxnSpPr>
          <p:nvPr/>
        </p:nvCxnSpPr>
        <p:spPr>
          <a:xfrm flipH="1">
            <a:off x="4594193" y="4366703"/>
            <a:ext cx="1927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7" idx="1"/>
          </p:cNvCxnSpPr>
          <p:nvPr/>
        </p:nvCxnSpPr>
        <p:spPr>
          <a:xfrm flipH="1">
            <a:off x="4594193" y="5051351"/>
            <a:ext cx="232717" cy="2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Box 55"/>
          <p:cNvSpPr txBox="1"/>
          <p:nvPr/>
        </p:nvSpPr>
        <p:spPr>
          <a:xfrm>
            <a:off x="7075714" y="2655635"/>
            <a:ext cx="1885150" cy="58786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>
                <a:ea typeface="Calibri"/>
                <a:cs typeface="Times New Roman"/>
              </a:rPr>
              <a:t>Moilin</a:t>
            </a:r>
            <a:r>
              <a:rPr lang="en-US" sz="1200" b="1" dirty="0">
                <a:ea typeface="Calibri"/>
                <a:cs typeface="Times New Roman"/>
              </a:rPr>
              <a:t> B. </a:t>
            </a:r>
            <a:r>
              <a:rPr lang="en-US" sz="1200" b="1" dirty="0" err="1">
                <a:ea typeface="Calibri"/>
                <a:cs typeface="Times New Roman"/>
              </a:rPr>
              <a:t>Balaoro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COMMERCIAL 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DIVISION MANAGER C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47" name="Text Box 56"/>
          <p:cNvSpPr txBox="1"/>
          <p:nvPr/>
        </p:nvSpPr>
        <p:spPr>
          <a:xfrm>
            <a:off x="7075718" y="3392871"/>
            <a:ext cx="1877498" cy="57508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Henrietta M. </a:t>
            </a:r>
            <a:r>
              <a:rPr lang="en-US" sz="1200" b="1" dirty="0" err="1">
                <a:ea typeface="Calibri"/>
                <a:cs typeface="Times New Roman"/>
              </a:rPr>
              <a:t>Pagaoa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UTILITIES/CUSTOMER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SERVICE OFFICER A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48" name="Text Box 57"/>
          <p:cNvSpPr txBox="1"/>
          <p:nvPr/>
        </p:nvSpPr>
        <p:spPr>
          <a:xfrm>
            <a:off x="7075714" y="4052326"/>
            <a:ext cx="1885150" cy="58905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>
                <a:ea typeface="Calibri"/>
                <a:cs typeface="Times New Roman"/>
              </a:rPr>
              <a:t>Junel</a:t>
            </a:r>
            <a:r>
              <a:rPr lang="en-US" sz="1200" b="1" dirty="0">
                <a:ea typeface="Calibri"/>
                <a:cs typeface="Times New Roman"/>
              </a:rPr>
              <a:t> S. Pimentel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UTILITIES/CUSTOMER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SERVICES ASSISTANT B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49" name="Text Box 58"/>
          <p:cNvSpPr txBox="1"/>
          <p:nvPr/>
        </p:nvSpPr>
        <p:spPr>
          <a:xfrm>
            <a:off x="7075714" y="4744429"/>
            <a:ext cx="1885150" cy="61891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Ma. </a:t>
            </a:r>
            <a:r>
              <a:rPr lang="en-US" sz="1200" b="1" dirty="0" err="1">
                <a:ea typeface="Calibri"/>
                <a:cs typeface="Times New Roman"/>
              </a:rPr>
              <a:t>Vella</a:t>
            </a:r>
            <a:r>
              <a:rPr lang="en-US" sz="1200" b="1" dirty="0">
                <a:ea typeface="Calibri"/>
                <a:cs typeface="Times New Roman"/>
              </a:rPr>
              <a:t> B. </a:t>
            </a:r>
            <a:r>
              <a:rPr lang="en-US" sz="1200" b="1" dirty="0" err="1">
                <a:ea typeface="Calibri"/>
                <a:cs typeface="Times New Roman"/>
              </a:rPr>
              <a:t>Pulanco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UTILITIES/CUSTOMER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SERVICES ASSISTANT B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50" name="Text Box 59"/>
          <p:cNvSpPr txBox="1"/>
          <p:nvPr/>
        </p:nvSpPr>
        <p:spPr>
          <a:xfrm>
            <a:off x="7075714" y="5458219"/>
            <a:ext cx="1885150" cy="57547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Michelle R. </a:t>
            </a:r>
            <a:r>
              <a:rPr lang="en-US" sz="1200" b="1" dirty="0" err="1">
                <a:ea typeface="Calibri"/>
                <a:cs typeface="Times New Roman"/>
              </a:rPr>
              <a:t>Borja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COMPUTER OPERATOR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51" name="Text Box 60"/>
          <p:cNvSpPr txBox="1"/>
          <p:nvPr/>
        </p:nvSpPr>
        <p:spPr>
          <a:xfrm>
            <a:off x="7075714" y="6170498"/>
            <a:ext cx="1885150" cy="57841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b="1" dirty="0">
                <a:ea typeface="Calibri"/>
                <a:cs typeface="Times New Roman"/>
              </a:rPr>
              <a:t>Patricio Modesto V. </a:t>
            </a:r>
            <a:r>
              <a:rPr lang="en-US" sz="1100" b="1" dirty="0" err="1">
                <a:ea typeface="Calibri"/>
                <a:cs typeface="Times New Roman"/>
              </a:rPr>
              <a:t>Echave</a:t>
            </a:r>
            <a:endParaRPr lang="en-US" sz="11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UTILITIES/CUSTOMER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SERVICES ASSISTANT C</a:t>
            </a:r>
            <a:endParaRPr lang="en-US" sz="1200" dirty="0">
              <a:ea typeface="Calibri"/>
              <a:cs typeface="Times New Roman"/>
            </a:endParaRPr>
          </a:p>
        </p:txBody>
      </p:sp>
      <p:cxnSp>
        <p:nvCxnSpPr>
          <p:cNvPr id="52" name="Straight Connector 21"/>
          <p:cNvCxnSpPr/>
          <p:nvPr/>
        </p:nvCxnSpPr>
        <p:spPr>
          <a:xfrm rot="10800000">
            <a:off x="7076573" y="2984289"/>
            <a:ext cx="11792" cy="3510137"/>
          </a:xfrm>
          <a:prstGeom prst="bentConnector3">
            <a:avLst>
              <a:gd name="adj1" fmla="val 15882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7" idx="1"/>
          </p:cNvCxnSpPr>
          <p:nvPr/>
        </p:nvCxnSpPr>
        <p:spPr>
          <a:xfrm flipH="1">
            <a:off x="6908909" y="3680409"/>
            <a:ext cx="166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67"/>
          <p:cNvSpPr txBox="1"/>
          <p:nvPr/>
        </p:nvSpPr>
        <p:spPr>
          <a:xfrm>
            <a:off x="9269186" y="2616727"/>
            <a:ext cx="1871389" cy="61104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>
                <a:ea typeface="Calibri"/>
                <a:cs typeface="Times New Roman"/>
              </a:rPr>
              <a:t>Expedito</a:t>
            </a:r>
            <a:r>
              <a:rPr lang="en-US" sz="1200" b="1" dirty="0">
                <a:ea typeface="Calibri"/>
                <a:cs typeface="Times New Roman"/>
              </a:rPr>
              <a:t> G. </a:t>
            </a:r>
            <a:r>
              <a:rPr lang="en-US" sz="1200" b="1" dirty="0" err="1">
                <a:ea typeface="Calibri"/>
                <a:cs typeface="Times New Roman"/>
              </a:rPr>
              <a:t>Berame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TECHNICAL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DIVISION MANAGER C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59" name="Text Box 68"/>
          <p:cNvSpPr txBox="1"/>
          <p:nvPr/>
        </p:nvSpPr>
        <p:spPr>
          <a:xfrm>
            <a:off x="9269186" y="3347567"/>
            <a:ext cx="1871389" cy="61744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Vacant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PRINCIPAL ENGINEER D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60" name="Text Box 69"/>
          <p:cNvSpPr txBox="1"/>
          <p:nvPr/>
        </p:nvSpPr>
        <p:spPr>
          <a:xfrm>
            <a:off x="9269186" y="4069954"/>
            <a:ext cx="1871389" cy="63075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Vacant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100" b="1" dirty="0">
                <a:ea typeface="Calibri"/>
                <a:cs typeface="Times New Roman"/>
              </a:rPr>
              <a:t>WATER/SEWERAGE</a:t>
            </a:r>
          </a:p>
          <a:p>
            <a:pPr algn="ctr"/>
            <a:r>
              <a:rPr lang="en-US" sz="1100" b="1" dirty="0">
                <a:ea typeface="Calibri"/>
                <a:cs typeface="Times New Roman"/>
              </a:rPr>
              <a:t>MAINTENANCE GENERAL FOREMAN</a:t>
            </a:r>
            <a:endParaRPr lang="en-US" sz="1100" dirty="0">
              <a:ea typeface="Calibri"/>
              <a:cs typeface="Times New Roman"/>
            </a:endParaRPr>
          </a:p>
        </p:txBody>
      </p:sp>
      <p:sp>
        <p:nvSpPr>
          <p:cNvPr id="61" name="Text Box 70"/>
          <p:cNvSpPr txBox="1"/>
          <p:nvPr/>
        </p:nvSpPr>
        <p:spPr>
          <a:xfrm>
            <a:off x="9269186" y="4781069"/>
            <a:ext cx="1871389" cy="582274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smtClean="0">
                <a:ea typeface="Calibri"/>
                <a:cs typeface="Times New Roman"/>
              </a:rPr>
              <a:t>Vacant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100" b="1" dirty="0">
                <a:ea typeface="Calibri"/>
                <a:cs typeface="Times New Roman"/>
              </a:rPr>
              <a:t>ENGINEERING ASSISTANT A</a:t>
            </a:r>
            <a:endParaRPr lang="en-US" sz="1100" dirty="0">
              <a:ea typeface="Calibri"/>
              <a:cs typeface="Times New Roman"/>
            </a:endParaRPr>
          </a:p>
        </p:txBody>
      </p:sp>
      <p:sp>
        <p:nvSpPr>
          <p:cNvPr id="62" name="Text Box 71"/>
          <p:cNvSpPr txBox="1"/>
          <p:nvPr/>
        </p:nvSpPr>
        <p:spPr>
          <a:xfrm>
            <a:off x="9269186" y="5458222"/>
            <a:ext cx="1871392" cy="57546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smtClean="0">
                <a:ea typeface="Calibri"/>
                <a:cs typeface="Times New Roman"/>
              </a:rPr>
              <a:t>Vacant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100" b="1" dirty="0">
                <a:ea typeface="Calibri"/>
                <a:cs typeface="Times New Roman"/>
              </a:rPr>
              <a:t>ENGINEERING ASSISTANT B</a:t>
            </a:r>
            <a:endParaRPr lang="en-US" sz="1100" dirty="0">
              <a:ea typeface="Calibri"/>
              <a:cs typeface="Times New Roman"/>
            </a:endParaRPr>
          </a:p>
        </p:txBody>
      </p:sp>
      <p:sp>
        <p:nvSpPr>
          <p:cNvPr id="63" name="Text Box 72"/>
          <p:cNvSpPr txBox="1"/>
          <p:nvPr/>
        </p:nvSpPr>
        <p:spPr>
          <a:xfrm>
            <a:off x="9269186" y="6170501"/>
            <a:ext cx="1871389" cy="57841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Alexis B. </a:t>
            </a:r>
            <a:r>
              <a:rPr lang="en-US" sz="1200" b="1" dirty="0" err="1">
                <a:ea typeface="Calibri"/>
                <a:cs typeface="Times New Roman"/>
              </a:rPr>
              <a:t>Balneg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WATER/SEWERAGE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MAINTENANCE MAN A</a:t>
            </a:r>
            <a:endParaRPr lang="en-US" sz="1200" dirty="0">
              <a:ea typeface="Calibri"/>
              <a:cs typeface="Times New Roman"/>
            </a:endParaRPr>
          </a:p>
        </p:txBody>
      </p:sp>
      <p:cxnSp>
        <p:nvCxnSpPr>
          <p:cNvPr id="64" name="Straight Connector 21"/>
          <p:cNvCxnSpPr/>
          <p:nvPr/>
        </p:nvCxnSpPr>
        <p:spPr>
          <a:xfrm rot="10800000">
            <a:off x="9269189" y="2922248"/>
            <a:ext cx="11792" cy="3537457"/>
          </a:xfrm>
          <a:prstGeom prst="bentConnector3">
            <a:avLst>
              <a:gd name="adj1" fmla="val 169048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 flipV="1">
            <a:off x="9084158" y="6445000"/>
            <a:ext cx="1" cy="4130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59" idx="1"/>
          </p:cNvCxnSpPr>
          <p:nvPr/>
        </p:nvCxnSpPr>
        <p:spPr>
          <a:xfrm flipH="1">
            <a:off x="9084161" y="3656288"/>
            <a:ext cx="185028" cy="1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6908907" y="6494429"/>
            <a:ext cx="1" cy="363574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7"/>
          <p:cNvSpPr>
            <a:spLocks noChangeArrowheads="1"/>
          </p:cNvSpPr>
          <p:nvPr/>
        </p:nvSpPr>
        <p:spPr bwMode="auto">
          <a:xfrm>
            <a:off x="4231235" y="236010"/>
            <a:ext cx="3434917" cy="984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09" tIns="45704" rIns="91409" bIns="45704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METRO BANGUED WATER DISTRICT</a:t>
            </a: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ORGANIZATIONAL STRUCTURE/STAFFING PATTERN</a:t>
            </a: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AS OF </a:t>
            </a:r>
            <a:r>
              <a:rPr lang="en-US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DECEMBER 31, 2014</a:t>
            </a: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8" name="Straight Connector 157"/>
          <p:cNvCxnSpPr>
            <a:stCxn id="48" idx="1"/>
          </p:cNvCxnSpPr>
          <p:nvPr/>
        </p:nvCxnSpPr>
        <p:spPr>
          <a:xfrm flipH="1" flipV="1">
            <a:off x="6908909" y="4344628"/>
            <a:ext cx="166810" cy="22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49" idx="1"/>
          </p:cNvCxnSpPr>
          <p:nvPr/>
        </p:nvCxnSpPr>
        <p:spPr>
          <a:xfrm flipH="1" flipV="1">
            <a:off x="6908909" y="5051347"/>
            <a:ext cx="166810" cy="25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50" idx="1"/>
          </p:cNvCxnSpPr>
          <p:nvPr/>
        </p:nvCxnSpPr>
        <p:spPr>
          <a:xfrm flipH="1" flipV="1">
            <a:off x="6908909" y="5745953"/>
            <a:ext cx="166810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60" idx="1"/>
          </p:cNvCxnSpPr>
          <p:nvPr/>
        </p:nvCxnSpPr>
        <p:spPr>
          <a:xfrm flipH="1">
            <a:off x="9084156" y="4385328"/>
            <a:ext cx="1850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stCxn id="61" idx="1"/>
          </p:cNvCxnSpPr>
          <p:nvPr/>
        </p:nvCxnSpPr>
        <p:spPr>
          <a:xfrm flipH="1">
            <a:off x="9084161" y="5072203"/>
            <a:ext cx="1850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>
            <a:stCxn id="62" idx="1"/>
          </p:cNvCxnSpPr>
          <p:nvPr/>
        </p:nvCxnSpPr>
        <p:spPr>
          <a:xfrm flipH="1">
            <a:off x="9084157" y="5745954"/>
            <a:ext cx="185029" cy="12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 Box 13"/>
          <p:cNvSpPr txBox="1"/>
          <p:nvPr/>
        </p:nvSpPr>
        <p:spPr>
          <a:xfrm>
            <a:off x="9479776" y="1066805"/>
            <a:ext cx="1669838" cy="5721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>
                <a:ea typeface="Calibri"/>
                <a:cs typeface="Times New Roman"/>
              </a:rPr>
              <a:t>Nilo</a:t>
            </a:r>
            <a:r>
              <a:rPr lang="en-US" sz="1200" b="1" dirty="0">
                <a:ea typeface="Calibri"/>
                <a:cs typeface="Times New Roman"/>
              </a:rPr>
              <a:t> I. </a:t>
            </a:r>
            <a:r>
              <a:rPr lang="en-US" sz="1200" b="1" dirty="0" err="1">
                <a:ea typeface="Calibri"/>
                <a:cs typeface="Times New Roman"/>
              </a:rPr>
              <a:t>Dela</a:t>
            </a:r>
            <a:r>
              <a:rPr lang="en-US" sz="1200" b="1" dirty="0">
                <a:ea typeface="Calibri"/>
                <a:cs typeface="Times New Roman"/>
              </a:rPr>
              <a:t> Cruz</a:t>
            </a:r>
            <a:endParaRPr lang="en-US" sz="1200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6</a:t>
            </a:r>
            <a:r>
              <a:rPr lang="en-US" sz="1200" b="1" baseline="30000" dirty="0">
                <a:ea typeface="Calibri"/>
                <a:cs typeface="Times New Roman"/>
              </a:rPr>
              <a:t>TH</a:t>
            </a:r>
            <a:r>
              <a:rPr lang="en-US" sz="1200" b="1" dirty="0">
                <a:ea typeface="Calibri"/>
                <a:cs typeface="Times New Roman"/>
              </a:rPr>
              <a:t> MEMBER-BOARD OF DIRECTOR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200" name="Rectangle 199"/>
          <p:cNvSpPr/>
          <p:nvPr/>
        </p:nvSpPr>
        <p:spPr>
          <a:xfrm>
            <a:off x="411929" y="998801"/>
            <a:ext cx="10838463" cy="7245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9" tIns="45704" rIns="91409" bIns="45704" spcCol="0"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19" idx="0"/>
            <a:endCxn id="58" idx="0"/>
          </p:cNvCxnSpPr>
          <p:nvPr/>
        </p:nvCxnSpPr>
        <p:spPr>
          <a:xfrm rot="5400000" flipH="1" flipV="1">
            <a:off x="6838598" y="-710649"/>
            <a:ext cx="38910" cy="6693658"/>
          </a:xfrm>
          <a:prstGeom prst="bentConnector3">
            <a:avLst>
              <a:gd name="adj1" fmla="val 3699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0"/>
          <p:cNvCxnSpPr>
            <a:stCxn id="9" idx="2"/>
            <a:endCxn id="46" idx="0"/>
          </p:cNvCxnSpPr>
          <p:nvPr/>
        </p:nvCxnSpPr>
        <p:spPr>
          <a:xfrm rot="16200000" flipH="1">
            <a:off x="6754669" y="1392015"/>
            <a:ext cx="215478" cy="2311761"/>
          </a:xfrm>
          <a:prstGeom prst="bentConnector3">
            <a:avLst>
              <a:gd name="adj1" fmla="val 327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02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5"/>
          <p:cNvSpPr txBox="1"/>
          <p:nvPr/>
        </p:nvSpPr>
        <p:spPr>
          <a:xfrm>
            <a:off x="7088362" y="635506"/>
            <a:ext cx="1885150" cy="58786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>
                <a:ea typeface="Calibri"/>
                <a:cs typeface="Times New Roman"/>
              </a:rPr>
              <a:t>Isauro</a:t>
            </a:r>
            <a:r>
              <a:rPr lang="en-US" sz="1200" b="1" dirty="0">
                <a:ea typeface="Calibri"/>
                <a:cs typeface="Times New Roman"/>
              </a:rPr>
              <a:t> Antonio L. Viejo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UTILITIES/CUSTOMER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SERVICES ASSISTANT C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5" name="Text Box 56"/>
          <p:cNvSpPr txBox="1"/>
          <p:nvPr/>
        </p:nvSpPr>
        <p:spPr>
          <a:xfrm>
            <a:off x="7088365" y="1372743"/>
            <a:ext cx="1877498" cy="57508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>
                <a:ea typeface="Calibri"/>
                <a:cs typeface="Times New Roman"/>
              </a:rPr>
              <a:t>Gadfrey</a:t>
            </a:r>
            <a:r>
              <a:rPr lang="en-US" sz="1200" b="1" dirty="0">
                <a:ea typeface="Calibri"/>
                <a:cs typeface="Times New Roman"/>
              </a:rPr>
              <a:t> C. Bermudez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UTILITIES/CUSTOMER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SERVICES ASSISTANT C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6" name="Text Box 57"/>
          <p:cNvSpPr txBox="1"/>
          <p:nvPr/>
        </p:nvSpPr>
        <p:spPr>
          <a:xfrm>
            <a:off x="7088362" y="2032198"/>
            <a:ext cx="1885150" cy="58905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smtClean="0">
                <a:ea typeface="Calibri"/>
                <a:cs typeface="Times New Roman"/>
              </a:rPr>
              <a:t>Vacant</a:t>
            </a:r>
            <a:endParaRPr lang="en-US" sz="1200" b="1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UTILITIES/CUSTOMER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SERVICES ASSISTANT C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7" name="Text Box 58"/>
          <p:cNvSpPr txBox="1"/>
          <p:nvPr/>
        </p:nvSpPr>
        <p:spPr>
          <a:xfrm>
            <a:off x="7088362" y="2724302"/>
            <a:ext cx="1885150" cy="61891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>
                <a:ea typeface="Calibri"/>
                <a:cs typeface="Times New Roman"/>
              </a:rPr>
              <a:t>Wilfredo</a:t>
            </a:r>
            <a:r>
              <a:rPr lang="en-US" sz="1200" b="1" dirty="0">
                <a:ea typeface="Calibri"/>
                <a:cs typeface="Times New Roman"/>
              </a:rPr>
              <a:t> B. </a:t>
            </a:r>
            <a:r>
              <a:rPr lang="en-US" sz="1200" b="1" dirty="0" err="1">
                <a:ea typeface="Calibri"/>
                <a:cs typeface="Times New Roman"/>
              </a:rPr>
              <a:t>Bejarin</a:t>
            </a:r>
            <a:endParaRPr lang="en-US" sz="1200" b="1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UTILITIES/CUSTOMER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SERVICES ASSISTANT C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8" name="Text Box 59"/>
          <p:cNvSpPr txBox="1"/>
          <p:nvPr/>
        </p:nvSpPr>
        <p:spPr>
          <a:xfrm>
            <a:off x="7088362" y="3438090"/>
            <a:ext cx="1885150" cy="57547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Josephine P. Santos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UTILITIES/CUSTOMER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SERVICES ASSISTANT C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9" name="Text Box 60"/>
          <p:cNvSpPr txBox="1"/>
          <p:nvPr/>
        </p:nvSpPr>
        <p:spPr>
          <a:xfrm>
            <a:off x="7088362" y="4150369"/>
            <a:ext cx="1885150" cy="57841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Ray Louis C. Bosque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UTILITIES/CUSTOMER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SERVICES ASSISTANT C</a:t>
            </a:r>
            <a:endParaRPr lang="en-US" sz="1200" dirty="0">
              <a:ea typeface="Calibri"/>
              <a:cs typeface="Times New Roman"/>
            </a:endParaRPr>
          </a:p>
        </p:txBody>
      </p:sp>
      <p:cxnSp>
        <p:nvCxnSpPr>
          <p:cNvPr id="10" name="Straight Connector 21"/>
          <p:cNvCxnSpPr>
            <a:stCxn id="35" idx="1"/>
          </p:cNvCxnSpPr>
          <p:nvPr/>
        </p:nvCxnSpPr>
        <p:spPr>
          <a:xfrm rot="10800000">
            <a:off x="7089219" y="964164"/>
            <a:ext cx="11792" cy="5646049"/>
          </a:xfrm>
          <a:prstGeom prst="bentConnector4">
            <a:avLst>
              <a:gd name="adj1" fmla="val 1542858"/>
              <a:gd name="adj2" fmla="val 9979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</p:cNvCxnSpPr>
          <p:nvPr/>
        </p:nvCxnSpPr>
        <p:spPr>
          <a:xfrm flipH="1">
            <a:off x="6921555" y="3725825"/>
            <a:ext cx="166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1"/>
          </p:cNvCxnSpPr>
          <p:nvPr/>
        </p:nvCxnSpPr>
        <p:spPr>
          <a:xfrm flipH="1" flipV="1">
            <a:off x="6908908" y="3033758"/>
            <a:ext cx="17945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1"/>
          </p:cNvCxnSpPr>
          <p:nvPr/>
        </p:nvCxnSpPr>
        <p:spPr>
          <a:xfrm flipH="1">
            <a:off x="6921555" y="2326725"/>
            <a:ext cx="166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1"/>
          </p:cNvCxnSpPr>
          <p:nvPr/>
        </p:nvCxnSpPr>
        <p:spPr>
          <a:xfrm flipH="1">
            <a:off x="6921555" y="1660280"/>
            <a:ext cx="166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6921554" y="635506"/>
            <a:ext cx="0" cy="354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58"/>
          <p:cNvSpPr txBox="1"/>
          <p:nvPr/>
        </p:nvSpPr>
        <p:spPr>
          <a:xfrm>
            <a:off x="7089216" y="4880414"/>
            <a:ext cx="1885150" cy="61891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>
                <a:ea typeface="Calibri"/>
                <a:cs typeface="Times New Roman"/>
              </a:rPr>
              <a:t>Sigurd</a:t>
            </a:r>
            <a:r>
              <a:rPr lang="en-US" sz="1200" b="1" dirty="0">
                <a:ea typeface="Calibri"/>
                <a:cs typeface="Times New Roman"/>
              </a:rPr>
              <a:t> C. </a:t>
            </a:r>
            <a:r>
              <a:rPr lang="en-US" sz="1200" b="1" dirty="0" err="1">
                <a:ea typeface="Calibri"/>
                <a:cs typeface="Times New Roman"/>
              </a:rPr>
              <a:t>Parel</a:t>
            </a:r>
            <a:endParaRPr lang="en-US" sz="1200" b="1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UTILITIES/CUSTOMER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SERVICES ASSISTANT C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34" name="Text Box 59"/>
          <p:cNvSpPr txBox="1"/>
          <p:nvPr/>
        </p:nvSpPr>
        <p:spPr>
          <a:xfrm>
            <a:off x="7089216" y="5608726"/>
            <a:ext cx="1885150" cy="57547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Vacant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UTILITIES/CUSTOMER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SERVICES ASSISTANT C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35" name="Text Box 60"/>
          <p:cNvSpPr txBox="1"/>
          <p:nvPr/>
        </p:nvSpPr>
        <p:spPr>
          <a:xfrm>
            <a:off x="7089216" y="6321005"/>
            <a:ext cx="1885150" cy="57841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>
                <a:ea typeface="Calibri"/>
                <a:cs typeface="Times New Roman"/>
              </a:rPr>
              <a:t>Isabelo</a:t>
            </a:r>
            <a:r>
              <a:rPr lang="en-US" sz="1200" b="1" dirty="0">
                <a:ea typeface="Calibri"/>
                <a:cs typeface="Times New Roman"/>
              </a:rPr>
              <a:t> M. </a:t>
            </a:r>
            <a:r>
              <a:rPr lang="en-US" sz="1200" b="1" dirty="0" err="1">
                <a:ea typeface="Calibri"/>
                <a:cs typeface="Times New Roman"/>
              </a:rPr>
              <a:t>Viste</a:t>
            </a:r>
            <a:r>
              <a:rPr lang="en-US" sz="1200" b="1" dirty="0">
                <a:ea typeface="Calibri"/>
                <a:cs typeface="Times New Roman"/>
              </a:rPr>
              <a:t> Jr.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DRIVER</a:t>
            </a:r>
            <a:endParaRPr lang="en-US" sz="1200" dirty="0">
              <a:ea typeface="Calibri"/>
              <a:cs typeface="Times New Roman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6921555" y="4431599"/>
            <a:ext cx="166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6921555" y="5190981"/>
            <a:ext cx="166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6934200" y="5894956"/>
            <a:ext cx="166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55"/>
          <p:cNvSpPr txBox="1"/>
          <p:nvPr/>
        </p:nvSpPr>
        <p:spPr>
          <a:xfrm>
            <a:off x="9307128" y="635506"/>
            <a:ext cx="1885150" cy="58786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smtClean="0">
                <a:ea typeface="Calibri"/>
                <a:cs typeface="Times New Roman"/>
              </a:rPr>
              <a:t>Vacant</a:t>
            </a:r>
            <a:endParaRPr lang="en-US" sz="1200" b="1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WATER/SEWERAGE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MAINTENANCE MAN A</a:t>
            </a:r>
          </a:p>
        </p:txBody>
      </p:sp>
      <p:sp>
        <p:nvSpPr>
          <p:cNvPr id="44" name="Text Box 56"/>
          <p:cNvSpPr txBox="1"/>
          <p:nvPr/>
        </p:nvSpPr>
        <p:spPr>
          <a:xfrm>
            <a:off x="9307131" y="1372743"/>
            <a:ext cx="1877498" cy="57508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Voltaire V. </a:t>
            </a:r>
            <a:r>
              <a:rPr lang="en-US" sz="1200" b="1" dirty="0" err="1">
                <a:ea typeface="Calibri"/>
                <a:cs typeface="Times New Roman"/>
              </a:rPr>
              <a:t>Dispo</a:t>
            </a:r>
            <a:endParaRPr lang="en-US" sz="1200" b="1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Instrument Technician B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45" name="Text Box 57"/>
          <p:cNvSpPr txBox="1"/>
          <p:nvPr/>
        </p:nvSpPr>
        <p:spPr>
          <a:xfrm>
            <a:off x="9307128" y="2032198"/>
            <a:ext cx="1885150" cy="58905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 smtClean="0">
                <a:ea typeface="Calibri"/>
                <a:cs typeface="Times New Roman"/>
              </a:rPr>
              <a:t>Medardo</a:t>
            </a:r>
            <a:r>
              <a:rPr lang="en-US" sz="1200" b="1" dirty="0" smtClean="0">
                <a:ea typeface="Calibri"/>
                <a:cs typeface="Times New Roman"/>
              </a:rPr>
              <a:t> T. Rodriguez</a:t>
            </a:r>
            <a:endParaRPr lang="en-US" sz="1200" b="1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WATER/SEWERAGE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MAINTENANCE MAN B</a:t>
            </a:r>
          </a:p>
        </p:txBody>
      </p:sp>
      <p:sp>
        <p:nvSpPr>
          <p:cNvPr id="46" name="Text Box 58"/>
          <p:cNvSpPr txBox="1"/>
          <p:nvPr/>
        </p:nvSpPr>
        <p:spPr>
          <a:xfrm>
            <a:off x="9307128" y="2724302"/>
            <a:ext cx="1885150" cy="61891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>
                <a:ea typeface="Calibri"/>
                <a:cs typeface="Times New Roman"/>
              </a:rPr>
              <a:t>Beato</a:t>
            </a:r>
            <a:r>
              <a:rPr lang="en-US" sz="1200" b="1" dirty="0">
                <a:ea typeface="Calibri"/>
                <a:cs typeface="Times New Roman"/>
              </a:rPr>
              <a:t> A. </a:t>
            </a:r>
            <a:r>
              <a:rPr lang="en-US" sz="1200" b="1" dirty="0" err="1">
                <a:ea typeface="Calibri"/>
                <a:cs typeface="Times New Roman"/>
              </a:rPr>
              <a:t>Ledesma</a:t>
            </a:r>
            <a:endParaRPr lang="en-US" sz="1200" b="1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WATER/SEWERAGE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MAINTENANCE MAN B</a:t>
            </a:r>
          </a:p>
        </p:txBody>
      </p:sp>
      <p:sp>
        <p:nvSpPr>
          <p:cNvPr id="47" name="Text Box 59"/>
          <p:cNvSpPr txBox="1"/>
          <p:nvPr/>
        </p:nvSpPr>
        <p:spPr>
          <a:xfrm>
            <a:off x="9307128" y="3438090"/>
            <a:ext cx="1885150" cy="57547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Ralph B. </a:t>
            </a:r>
            <a:r>
              <a:rPr lang="en-US" sz="1200" b="1" dirty="0" err="1">
                <a:ea typeface="Calibri"/>
                <a:cs typeface="Times New Roman"/>
              </a:rPr>
              <a:t>Balaoro</a:t>
            </a:r>
            <a:endParaRPr lang="en-US" sz="1200" b="1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WATER/SEWERAGE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MAINTENANCE MAN B</a:t>
            </a:r>
          </a:p>
        </p:txBody>
      </p:sp>
      <p:sp>
        <p:nvSpPr>
          <p:cNvPr id="48" name="Text Box 60"/>
          <p:cNvSpPr txBox="1"/>
          <p:nvPr/>
        </p:nvSpPr>
        <p:spPr>
          <a:xfrm>
            <a:off x="9307128" y="4150369"/>
            <a:ext cx="1885150" cy="57841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Jacinto A. </a:t>
            </a:r>
            <a:r>
              <a:rPr lang="en-US" sz="1200" b="1" dirty="0" err="1">
                <a:ea typeface="Calibri"/>
                <a:cs typeface="Times New Roman"/>
              </a:rPr>
              <a:t>Benabese</a:t>
            </a:r>
            <a:r>
              <a:rPr lang="en-US" sz="1200" b="1" dirty="0">
                <a:ea typeface="Calibri"/>
                <a:cs typeface="Times New Roman"/>
              </a:rPr>
              <a:t> Jr.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WATER/SEWERAGE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MAINTENANCE MAN B</a:t>
            </a:r>
          </a:p>
        </p:txBody>
      </p:sp>
      <p:cxnSp>
        <p:nvCxnSpPr>
          <p:cNvPr id="49" name="Straight Connector 21"/>
          <p:cNvCxnSpPr>
            <a:stCxn id="57" idx="1"/>
          </p:cNvCxnSpPr>
          <p:nvPr/>
        </p:nvCxnSpPr>
        <p:spPr>
          <a:xfrm rot="10800000">
            <a:off x="9307985" y="964164"/>
            <a:ext cx="11792" cy="5646049"/>
          </a:xfrm>
          <a:prstGeom prst="bentConnector4">
            <a:avLst>
              <a:gd name="adj1" fmla="val 1542858"/>
              <a:gd name="adj2" fmla="val 9979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7" idx="1"/>
          </p:cNvCxnSpPr>
          <p:nvPr/>
        </p:nvCxnSpPr>
        <p:spPr>
          <a:xfrm flipH="1">
            <a:off x="9140317" y="3725825"/>
            <a:ext cx="166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6" idx="1"/>
          </p:cNvCxnSpPr>
          <p:nvPr/>
        </p:nvCxnSpPr>
        <p:spPr>
          <a:xfrm flipH="1" flipV="1">
            <a:off x="9127672" y="3033758"/>
            <a:ext cx="17945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5" idx="1"/>
          </p:cNvCxnSpPr>
          <p:nvPr/>
        </p:nvCxnSpPr>
        <p:spPr>
          <a:xfrm flipH="1">
            <a:off x="9140317" y="2326725"/>
            <a:ext cx="166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4" idx="1"/>
          </p:cNvCxnSpPr>
          <p:nvPr/>
        </p:nvCxnSpPr>
        <p:spPr>
          <a:xfrm flipH="1">
            <a:off x="9140321" y="1660280"/>
            <a:ext cx="166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9140320" y="635506"/>
            <a:ext cx="0" cy="354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58"/>
          <p:cNvSpPr txBox="1"/>
          <p:nvPr/>
        </p:nvSpPr>
        <p:spPr>
          <a:xfrm>
            <a:off x="9307982" y="4880414"/>
            <a:ext cx="1885150" cy="61891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Reynaldo B. </a:t>
            </a:r>
            <a:r>
              <a:rPr lang="en-US" sz="1200" b="1" dirty="0" err="1">
                <a:ea typeface="Calibri"/>
                <a:cs typeface="Times New Roman"/>
              </a:rPr>
              <a:t>Laureta</a:t>
            </a:r>
            <a:endParaRPr lang="en-US" sz="1200" b="1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WATER/SEWERAGE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MAINTENANCE MAN B</a:t>
            </a:r>
          </a:p>
        </p:txBody>
      </p:sp>
      <p:sp>
        <p:nvSpPr>
          <p:cNvPr id="56" name="Text Box 59"/>
          <p:cNvSpPr txBox="1"/>
          <p:nvPr/>
        </p:nvSpPr>
        <p:spPr>
          <a:xfrm>
            <a:off x="9307982" y="5608726"/>
            <a:ext cx="1885150" cy="57547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Warren P. Castillo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WATER/SEWERAGE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MAINTENANCE MAN B</a:t>
            </a:r>
          </a:p>
        </p:txBody>
      </p:sp>
      <p:sp>
        <p:nvSpPr>
          <p:cNvPr id="57" name="Text Box 60"/>
          <p:cNvSpPr txBox="1"/>
          <p:nvPr/>
        </p:nvSpPr>
        <p:spPr>
          <a:xfrm>
            <a:off x="9307982" y="6321005"/>
            <a:ext cx="1885150" cy="57841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>
                <a:ea typeface="Calibri"/>
                <a:cs typeface="Times New Roman"/>
              </a:rPr>
              <a:t>Reynold</a:t>
            </a:r>
            <a:r>
              <a:rPr lang="en-US" sz="1200" b="1" dirty="0">
                <a:ea typeface="Calibri"/>
                <a:cs typeface="Times New Roman"/>
              </a:rPr>
              <a:t> L. Campos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WATER/SEWERAGE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MAINTENANCE MAN B</a:t>
            </a:r>
          </a:p>
        </p:txBody>
      </p:sp>
      <p:cxnSp>
        <p:nvCxnSpPr>
          <p:cNvPr id="58" name="Straight Connector 57"/>
          <p:cNvCxnSpPr/>
          <p:nvPr/>
        </p:nvCxnSpPr>
        <p:spPr>
          <a:xfrm flipH="1">
            <a:off x="9140317" y="4431599"/>
            <a:ext cx="166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9140317" y="5190981"/>
            <a:ext cx="166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9152966" y="5894956"/>
            <a:ext cx="166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8953898" y="6743304"/>
            <a:ext cx="380999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85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55"/>
          <p:cNvSpPr txBox="1"/>
          <p:nvPr/>
        </p:nvSpPr>
        <p:spPr>
          <a:xfrm>
            <a:off x="9307128" y="635506"/>
            <a:ext cx="1885150" cy="58786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Vacant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WATER/SEWERAGE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MAINTENANCE MAN B</a:t>
            </a:r>
          </a:p>
        </p:txBody>
      </p:sp>
      <p:sp>
        <p:nvSpPr>
          <p:cNvPr id="23" name="Text Box 56"/>
          <p:cNvSpPr txBox="1"/>
          <p:nvPr/>
        </p:nvSpPr>
        <p:spPr>
          <a:xfrm>
            <a:off x="9307131" y="1372743"/>
            <a:ext cx="1877498" cy="57508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Dennis H. Segundo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WATER/SEWERAGE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MAINTENANCE MAN B</a:t>
            </a:r>
          </a:p>
        </p:txBody>
      </p:sp>
      <p:sp>
        <p:nvSpPr>
          <p:cNvPr id="24" name="Text Box 57"/>
          <p:cNvSpPr txBox="1"/>
          <p:nvPr/>
        </p:nvSpPr>
        <p:spPr>
          <a:xfrm>
            <a:off x="9307128" y="2032198"/>
            <a:ext cx="1885150" cy="58905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>
                <a:ea typeface="Calibri"/>
                <a:cs typeface="Times New Roman"/>
              </a:rPr>
              <a:t>Endel</a:t>
            </a:r>
            <a:r>
              <a:rPr lang="en-US" sz="1200" b="1" dirty="0">
                <a:ea typeface="Calibri"/>
                <a:cs typeface="Times New Roman"/>
              </a:rPr>
              <a:t> A. </a:t>
            </a:r>
            <a:r>
              <a:rPr lang="en-US" sz="1200" b="1" dirty="0" err="1">
                <a:ea typeface="Calibri"/>
                <a:cs typeface="Times New Roman"/>
              </a:rPr>
              <a:t>Bandolin</a:t>
            </a:r>
            <a:endParaRPr lang="en-US" sz="1200" b="1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WATER/SEWERAGE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MAINTENANCE MAN B</a:t>
            </a:r>
          </a:p>
        </p:txBody>
      </p:sp>
      <p:sp>
        <p:nvSpPr>
          <p:cNvPr id="25" name="Text Box 58"/>
          <p:cNvSpPr txBox="1"/>
          <p:nvPr/>
        </p:nvSpPr>
        <p:spPr>
          <a:xfrm>
            <a:off x="9307128" y="2724302"/>
            <a:ext cx="1885150" cy="61891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Gilbert B. </a:t>
            </a:r>
            <a:r>
              <a:rPr lang="en-US" sz="1200" b="1" dirty="0" err="1">
                <a:ea typeface="Calibri"/>
                <a:cs typeface="Times New Roman"/>
              </a:rPr>
              <a:t>Calixterio</a:t>
            </a:r>
            <a:endParaRPr lang="en-US" sz="1200" b="1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WATER/SEWERAGE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MAINTENANCE MAN B</a:t>
            </a:r>
          </a:p>
        </p:txBody>
      </p:sp>
      <p:sp>
        <p:nvSpPr>
          <p:cNvPr id="26" name="Text Box 59"/>
          <p:cNvSpPr txBox="1"/>
          <p:nvPr/>
        </p:nvSpPr>
        <p:spPr>
          <a:xfrm>
            <a:off x="9307128" y="3438090"/>
            <a:ext cx="1885150" cy="57547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ROBERT B. REBALLOS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WATER/SEWERAGE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MAINTENANCE MAN B</a:t>
            </a:r>
          </a:p>
        </p:txBody>
      </p:sp>
      <p:sp>
        <p:nvSpPr>
          <p:cNvPr id="27" name="Text Box 60"/>
          <p:cNvSpPr txBox="1"/>
          <p:nvPr/>
        </p:nvSpPr>
        <p:spPr>
          <a:xfrm>
            <a:off x="9307128" y="4150369"/>
            <a:ext cx="1885150" cy="57841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Rommel M. Ponce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WATER RESOURCES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FACILITIES TENDER B</a:t>
            </a:r>
            <a:endParaRPr lang="en-US" sz="1200" dirty="0">
              <a:ea typeface="Calibri"/>
              <a:cs typeface="Times New Roman"/>
            </a:endParaRPr>
          </a:p>
        </p:txBody>
      </p:sp>
      <p:cxnSp>
        <p:nvCxnSpPr>
          <p:cNvPr id="28" name="Straight Connector 21"/>
          <p:cNvCxnSpPr>
            <a:stCxn id="36" idx="1"/>
          </p:cNvCxnSpPr>
          <p:nvPr/>
        </p:nvCxnSpPr>
        <p:spPr>
          <a:xfrm rot="10800000">
            <a:off x="9307985" y="964164"/>
            <a:ext cx="11792" cy="5646049"/>
          </a:xfrm>
          <a:prstGeom prst="bentConnector4">
            <a:avLst>
              <a:gd name="adj1" fmla="val 1542858"/>
              <a:gd name="adj2" fmla="val 9979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6" idx="1"/>
          </p:cNvCxnSpPr>
          <p:nvPr/>
        </p:nvCxnSpPr>
        <p:spPr>
          <a:xfrm flipH="1">
            <a:off x="9140317" y="3725825"/>
            <a:ext cx="166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5" idx="1"/>
          </p:cNvCxnSpPr>
          <p:nvPr/>
        </p:nvCxnSpPr>
        <p:spPr>
          <a:xfrm flipH="1" flipV="1">
            <a:off x="9127672" y="3033758"/>
            <a:ext cx="17945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4" idx="1"/>
          </p:cNvCxnSpPr>
          <p:nvPr/>
        </p:nvCxnSpPr>
        <p:spPr>
          <a:xfrm flipH="1">
            <a:off x="9140317" y="2326725"/>
            <a:ext cx="166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3" idx="1"/>
          </p:cNvCxnSpPr>
          <p:nvPr/>
        </p:nvCxnSpPr>
        <p:spPr>
          <a:xfrm flipH="1">
            <a:off x="9140321" y="1660280"/>
            <a:ext cx="166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9140320" y="609600"/>
            <a:ext cx="0" cy="354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58"/>
          <p:cNvSpPr txBox="1"/>
          <p:nvPr/>
        </p:nvSpPr>
        <p:spPr>
          <a:xfrm>
            <a:off x="9307982" y="4880414"/>
            <a:ext cx="1885150" cy="61891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smtClean="0">
                <a:ea typeface="Calibri"/>
                <a:cs typeface="Times New Roman"/>
              </a:rPr>
              <a:t>Rex Joy N. </a:t>
            </a:r>
            <a:r>
              <a:rPr lang="en-US" sz="1200" b="1" dirty="0" err="1" smtClean="0">
                <a:ea typeface="Calibri"/>
                <a:cs typeface="Times New Roman"/>
              </a:rPr>
              <a:t>Astudillo</a:t>
            </a:r>
            <a:endParaRPr lang="en-US" sz="1200" b="1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WATER RESOURCES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FACILITIES TENDER B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35" name="Text Box 59"/>
          <p:cNvSpPr txBox="1"/>
          <p:nvPr/>
        </p:nvSpPr>
        <p:spPr>
          <a:xfrm>
            <a:off x="9307982" y="5608726"/>
            <a:ext cx="1885150" cy="57547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ea typeface="Calibri"/>
                <a:cs typeface="Times New Roman"/>
              </a:rPr>
              <a:t>Carmelo G. Castillo</a:t>
            </a: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DRIVER</a:t>
            </a: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36" name="Text Box 60"/>
          <p:cNvSpPr txBox="1"/>
          <p:nvPr/>
        </p:nvSpPr>
        <p:spPr>
          <a:xfrm>
            <a:off x="9307982" y="6321005"/>
            <a:ext cx="1885150" cy="57841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09" tIns="45704" rIns="91409" bIns="457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 smtClean="0">
                <a:ea typeface="Calibri"/>
                <a:cs typeface="Times New Roman"/>
              </a:rPr>
              <a:t>Florescio</a:t>
            </a:r>
            <a:r>
              <a:rPr lang="en-US" sz="1200" b="1" dirty="0" smtClean="0">
                <a:ea typeface="Calibri"/>
                <a:cs typeface="Times New Roman"/>
              </a:rPr>
              <a:t> </a:t>
            </a:r>
            <a:r>
              <a:rPr lang="en-US" sz="1200" b="1" dirty="0">
                <a:ea typeface="Calibri"/>
                <a:cs typeface="Times New Roman"/>
              </a:rPr>
              <a:t>R. </a:t>
            </a:r>
            <a:r>
              <a:rPr lang="en-US" sz="1200" b="1" dirty="0" err="1">
                <a:ea typeface="Calibri"/>
                <a:cs typeface="Times New Roman"/>
              </a:rPr>
              <a:t>Novencido</a:t>
            </a:r>
            <a:endParaRPr lang="en-US" sz="1200" b="1" dirty="0">
              <a:ea typeface="Calibri"/>
              <a:cs typeface="Times New Roman"/>
            </a:endParaRPr>
          </a:p>
          <a:p>
            <a:pPr algn="ctr"/>
            <a:r>
              <a:rPr lang="en-US" sz="1200" b="1" dirty="0">
                <a:ea typeface="Calibri"/>
                <a:cs typeface="Times New Roman"/>
              </a:rPr>
              <a:t>DRIVER</a:t>
            </a:r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9140317" y="4431599"/>
            <a:ext cx="166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9140317" y="5190981"/>
            <a:ext cx="166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9152966" y="5894956"/>
            <a:ext cx="1668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334989" y="756104"/>
            <a:ext cx="5513612" cy="1815849"/>
          </a:xfrm>
          <a:prstGeom prst="rect">
            <a:avLst/>
          </a:prstGeom>
          <a:noFill/>
        </p:spPr>
        <p:txBody>
          <a:bodyPr wrap="square" lIns="91409" tIns="45704" rIns="91409" bIns="45704" rtlCol="0" anchor="ctr">
            <a:spAutoFit/>
          </a:bodyPr>
          <a:lstStyle/>
          <a:p>
            <a:r>
              <a:rPr lang="en-US" sz="1400" dirty="0"/>
              <a:t>				No. of</a:t>
            </a:r>
          </a:p>
          <a:p>
            <a:r>
              <a:rPr lang="en-US" sz="1400" dirty="0"/>
              <a:t>				</a:t>
            </a:r>
            <a:r>
              <a:rPr lang="en-US" sz="1400" u="sng" dirty="0"/>
              <a:t>Items</a:t>
            </a:r>
          </a:p>
          <a:p>
            <a:r>
              <a:rPr lang="en-US" sz="1400" dirty="0"/>
              <a:t>Office of the General Manager	  	    	    5</a:t>
            </a:r>
          </a:p>
          <a:p>
            <a:r>
              <a:rPr lang="en-US" sz="1400" dirty="0"/>
              <a:t>Administrative Division			    6</a:t>
            </a:r>
          </a:p>
          <a:p>
            <a:r>
              <a:rPr lang="en-US" sz="1400" dirty="0"/>
              <a:t>Finance Division			    6</a:t>
            </a:r>
          </a:p>
          <a:p>
            <a:r>
              <a:rPr lang="en-US" sz="1400" dirty="0"/>
              <a:t>Commercial Division		 	   15</a:t>
            </a:r>
          </a:p>
          <a:p>
            <a:r>
              <a:rPr lang="en-US" sz="1400" dirty="0"/>
              <a:t>Technical Division			   </a:t>
            </a:r>
            <a:r>
              <a:rPr lang="en-US" sz="1400" u="sng" dirty="0"/>
              <a:t>24</a:t>
            </a:r>
          </a:p>
          <a:p>
            <a:r>
              <a:rPr lang="en-US" sz="1400" dirty="0"/>
              <a:t>Total				   </a:t>
            </a:r>
            <a:r>
              <a:rPr lang="en-US" sz="1400" u="dbl" dirty="0"/>
              <a:t>56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1143001" y="5118560"/>
            <a:ext cx="7418616" cy="1600406"/>
          </a:xfrm>
          <a:prstGeom prst="rect">
            <a:avLst/>
          </a:prstGeom>
          <a:noFill/>
        </p:spPr>
        <p:txBody>
          <a:bodyPr wrap="square" lIns="91409" tIns="45704" rIns="91409" bIns="45704" rtlCol="0" anchor="ctr">
            <a:spAutoFit/>
          </a:bodyPr>
          <a:lstStyle/>
          <a:p>
            <a:r>
              <a:rPr lang="en-US" sz="1400" dirty="0" smtClean="0"/>
              <a:t>Prepared </a:t>
            </a:r>
            <a:r>
              <a:rPr lang="en-US" sz="1400" dirty="0"/>
              <a:t>by:				NOTED:</a:t>
            </a:r>
          </a:p>
          <a:p>
            <a:endParaRPr lang="en-US" sz="1400" dirty="0" smtClean="0"/>
          </a:p>
          <a:p>
            <a:endParaRPr lang="en-US" sz="1400"/>
          </a:p>
          <a:p>
            <a:endParaRPr lang="en-US" sz="1400" dirty="0"/>
          </a:p>
          <a:p>
            <a:r>
              <a:rPr lang="en-US" sz="1400" dirty="0"/>
              <a:t>       MOILIN B. BALAORO			      LEANIDA A. BALBIN</a:t>
            </a:r>
          </a:p>
          <a:p>
            <a:r>
              <a:rPr lang="en-US" sz="1400" dirty="0"/>
              <a:t>Division Manager, Commercial/		        General Manager</a:t>
            </a:r>
          </a:p>
          <a:p>
            <a:r>
              <a:rPr lang="en-US" sz="1400" dirty="0"/>
              <a:t>OIC Administrative Division		</a:t>
            </a:r>
          </a:p>
        </p:txBody>
      </p:sp>
    </p:spTree>
    <p:extLst>
      <p:ext uri="{BB962C8B-B14F-4D97-AF65-F5344CB8AC3E}">
        <p14:creationId xmlns:p14="http://schemas.microsoft.com/office/powerpoint/2010/main" val="23279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458</Words>
  <Application>Microsoft Office PowerPoint</Application>
  <PresentationFormat>Custom</PresentationFormat>
  <Paragraphs>176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Commercial Division</dc:creator>
  <cp:lastModifiedBy>MBWD</cp:lastModifiedBy>
  <cp:revision>18</cp:revision>
  <dcterms:created xsi:type="dcterms:W3CDTF">2013-07-01T07:19:28Z</dcterms:created>
  <dcterms:modified xsi:type="dcterms:W3CDTF">2015-02-18T07:28:28Z</dcterms:modified>
</cp:coreProperties>
</file>